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0"/>
  </p:notesMasterIdLst>
  <p:sldIdLst>
    <p:sldId id="299" r:id="rId2"/>
    <p:sldId id="275" r:id="rId3"/>
    <p:sldId id="276" r:id="rId4"/>
    <p:sldId id="282" r:id="rId5"/>
    <p:sldId id="296" r:id="rId6"/>
    <p:sldId id="297" r:id="rId7"/>
    <p:sldId id="300" r:id="rId8"/>
    <p:sldId id="301" r:id="rId9"/>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FFFF66"/>
    <a:srgbClr val="FF00FF"/>
    <a:srgbClr val="3366FF"/>
    <a:srgbClr val="66CCFF"/>
    <a:srgbClr val="808000"/>
    <a:srgbClr val="FF6699"/>
    <a:srgbClr val="FF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152" autoAdjust="0"/>
    <p:restoredTop sz="93322" autoAdjust="0"/>
  </p:normalViewPr>
  <p:slideViewPr>
    <p:cSldViewPr>
      <p:cViewPr>
        <p:scale>
          <a:sx n="59" d="100"/>
          <a:sy n="59" d="100"/>
        </p:scale>
        <p:origin x="-1878"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B97B0F9-32B4-4051-A313-7BA5182953D3}" type="datetimeFigureOut">
              <a:rPr lang="ar-IQ"/>
              <a:pPr>
                <a:defRPr/>
              </a:pPr>
              <a:t>17/04/1440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1E20BE0-DB13-4BD2-AA37-57E2EE1100D0}" type="slidenum">
              <a:rPr lang="ar-IQ"/>
              <a:pPr>
                <a:defRPr/>
              </a:pPr>
              <a:t>‹#›</a:t>
            </a:fld>
            <a:endParaRPr lang="ar-IQ"/>
          </a:p>
        </p:txBody>
      </p:sp>
    </p:spTree>
    <p:extLst>
      <p:ext uri="{BB962C8B-B14F-4D97-AF65-F5344CB8AC3E}">
        <p14:creationId xmlns:p14="http://schemas.microsoft.com/office/powerpoint/2010/main" val="361299251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7436303-1A76-45A5-AEA1-31D6E249A4D7}" type="datetimeFigureOut">
              <a:rPr lang="ar-IQ"/>
              <a:pPr>
                <a:defRPr/>
              </a:pPr>
              <a:t>17/04/1440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C1EE8283-9765-4B72-BB1F-73B2A2ED9308}"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19E69396-4587-4E9E-A327-0213BD5718C8}" type="datetimeFigureOut">
              <a:rPr lang="ar-IQ"/>
              <a:pPr>
                <a:defRPr/>
              </a:pPr>
              <a:t>17/04/1440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2E83A20A-87BC-41CC-814C-54819A0F5A3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417F2CC-19F8-41FA-938B-37DB673B77C8}" type="datetimeFigureOut">
              <a:rPr lang="ar-IQ"/>
              <a:pPr>
                <a:defRPr/>
              </a:pPr>
              <a:t>17/04/1440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758278E8-2BF2-43AC-B2E9-0B34846652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ECD9B051-81C9-467C-BD8A-BC93A6B0FE30}" type="datetimeFigureOut">
              <a:rPr lang="ar-IQ"/>
              <a:pPr>
                <a:defRPr/>
              </a:pPr>
              <a:t>17/04/1440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B5B30DE0-0986-4BD1-9D56-07EA07857F5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4EC12B-8919-47E4-A393-508B1BAD40F1}" type="datetimeFigureOut">
              <a:rPr lang="ar-IQ"/>
              <a:pPr>
                <a:defRPr/>
              </a:pPr>
              <a:t>17/04/1440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B61C4919-BEE4-47F9-B77A-4716872AA83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FB14741-5A98-4F7E-BD68-7F961007F712}" type="datetimeFigureOut">
              <a:rPr lang="ar-IQ"/>
              <a:pPr>
                <a:defRPr/>
              </a:pPr>
              <a:t>17/04/1440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42ECF753-61A7-4ED8-9816-2841DA8A3E07}"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95401D57-0C20-464F-9BB2-52BE526A3235}" type="datetimeFigureOut">
              <a:rPr lang="ar-IQ"/>
              <a:pPr>
                <a:defRPr/>
              </a:pPr>
              <a:t>17/04/1440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F295B091-1965-4FE5-809F-2628DEDEBF89}"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B5FDEFA7-0E33-4711-ACB1-07B47BAE6453}" type="datetimeFigureOut">
              <a:rPr lang="ar-IQ"/>
              <a:pPr>
                <a:defRPr/>
              </a:pPr>
              <a:t>17/04/1440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0BB4087-7117-43EB-A63F-738540B5EB2D}"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0522359A-213C-4BAE-BB1B-E7B16A972D32}" type="datetimeFigureOut">
              <a:rPr lang="ar-IQ"/>
              <a:pPr>
                <a:defRPr/>
              </a:pPr>
              <a:t>17/04/1440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3C0B2BBE-0D6B-44F0-A81A-7B639960A386}"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1A88F2C7-C220-4131-9EB0-7E5E2207D965}" type="datetimeFigureOut">
              <a:rPr lang="ar-IQ"/>
              <a:pPr>
                <a:defRPr/>
              </a:pPr>
              <a:t>17/04/1440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EC388E19-2591-4D76-B09F-9039340A6772}"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AB733ECB-336F-41DD-B278-0507423644CD}" type="datetimeFigureOut">
              <a:rPr lang="ar-IQ"/>
              <a:pPr>
                <a:defRPr/>
              </a:pPr>
              <a:t>17/04/1440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4F588283-B945-47C1-8E32-03E80F9CCA52}"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915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FC4E2C3-2E24-4D27-B4EA-F9CA69B62973}" type="datetimeFigureOut">
              <a:rPr lang="ar-IQ"/>
              <a:pPr>
                <a:defRPr/>
              </a:pPr>
              <a:t>17/04/1440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DDAF51C-E113-4462-B102-D5B821C707B8}"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24744"/>
            <a:ext cx="8524056" cy="4968552"/>
          </a:xfrm>
        </p:spPr>
        <p:txBody>
          <a:bodyPr/>
          <a:lstStyle/>
          <a:p>
            <a:pPr marL="0" indent="0" algn="just">
              <a:buNone/>
            </a:pPr>
            <a:r>
              <a:rPr lang="ar-IQ" sz="1800" b="1" dirty="0"/>
              <a:t>- نظرية ادم سميث في الميزة المطلقة :</a:t>
            </a:r>
          </a:p>
          <a:p>
            <a:pPr marL="0" indent="0" algn="just">
              <a:buNone/>
            </a:pPr>
            <a:r>
              <a:rPr lang="ar-IQ" sz="1800" b="1" dirty="0"/>
              <a:t>في عام (1776)  نشر آدم سميث كتابه )ثروة الأمم( حيث هاجم فيه النظرة </a:t>
            </a:r>
            <a:r>
              <a:rPr lang="ar-IQ" sz="1800" b="1" dirty="0" err="1"/>
              <a:t>الميركانتيلية</a:t>
            </a:r>
            <a:r>
              <a:rPr lang="ar-IQ" sz="1800" b="1" dirty="0"/>
              <a:t> عن التجارة , ودعا بدلا منها الى حرية التجارة ويرى سميث انه بالتجارة الحرة يمكن لكل قطر ان يتخصص في انتاج السلعة التي له فيها ميزة مطلقة )او يمكن ان ينتجها بكفاءة اكبر من غيره من الأقطار (ويستورد تلك السلع التي لا تتوفر له فيها ميزة مطلقة (او ينتجها بكفاءة اقل ( وبعبارة أخرى يمكن ان تحدث التجارة بين بلدين اثنين فقط اذا حاول كل واحد منهم انتاج سلعة واحدة في كلفة انتاج اقل من البلد الاخر .</a:t>
            </a:r>
          </a:p>
          <a:p>
            <a:pPr marL="0" indent="0" algn="just">
              <a:buNone/>
            </a:pPr>
            <a:endParaRPr lang="ar-IQ" sz="2400" b="1" dirty="0"/>
          </a:p>
          <a:p>
            <a:pPr marL="0" indent="0">
              <a:buNone/>
            </a:pPr>
            <a:endParaRPr lang="ar-IQ" dirty="0"/>
          </a:p>
        </p:txBody>
      </p:sp>
    </p:spTree>
    <p:extLst>
      <p:ext uri="{BB962C8B-B14F-4D97-AF65-F5344CB8AC3E}">
        <p14:creationId xmlns:p14="http://schemas.microsoft.com/office/powerpoint/2010/main" val="429090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ربع نص 3"/>
          <p:cNvSpPr txBox="1">
            <a:spLocks noChangeArrowheads="1"/>
          </p:cNvSpPr>
          <p:nvPr/>
        </p:nvSpPr>
        <p:spPr bwMode="auto">
          <a:xfrm>
            <a:off x="364757" y="0"/>
            <a:ext cx="8646863" cy="4462760"/>
          </a:xfrm>
          <a:prstGeom prst="rect">
            <a:avLst/>
          </a:prstGeom>
          <a:noFill/>
          <a:ln w="9525">
            <a:noFill/>
            <a:miter lim="800000"/>
            <a:headEnd/>
            <a:tailEnd/>
          </a:ln>
        </p:spPr>
        <p:txBody>
          <a:bodyPr wrap="square">
            <a:spAutoFit/>
          </a:bodyPr>
          <a:lstStyle/>
          <a:p>
            <a:pPr algn="just"/>
            <a:r>
              <a:rPr lang="ar-IQ" sz="2000" b="1" dirty="0">
                <a:solidFill>
                  <a:schemeClr val="tx2"/>
                </a:solidFill>
                <a:latin typeface="+mn-lt"/>
                <a:cs typeface="+mn-cs"/>
              </a:rPr>
              <a:t>تقييم نظرية الميزة المطلقة :</a:t>
            </a:r>
            <a:endParaRPr lang="ar-IQ" sz="2400" b="1" dirty="0">
              <a:solidFill>
                <a:schemeClr val="tx2"/>
              </a:solidFill>
              <a:latin typeface="+mn-lt"/>
              <a:cs typeface="+mn-cs"/>
            </a:endParaRPr>
          </a:p>
          <a:p>
            <a:pPr algn="just"/>
            <a:r>
              <a:rPr lang="ar-IQ" sz="2400" b="1" dirty="0">
                <a:solidFill>
                  <a:schemeClr val="tx2"/>
                </a:solidFill>
                <a:latin typeface="+mn-lt"/>
                <a:cs typeface="+mn-cs"/>
              </a:rPr>
              <a:t>أ‌-	الانتقادات العامة :</a:t>
            </a:r>
          </a:p>
          <a:p>
            <a:pPr algn="just"/>
            <a:r>
              <a:rPr lang="ar-IQ" sz="2400" b="1" dirty="0">
                <a:solidFill>
                  <a:schemeClr val="tx2"/>
                </a:solidFill>
                <a:latin typeface="+mn-lt"/>
                <a:cs typeface="+mn-cs"/>
              </a:rPr>
              <a:t>1 - ان نظرية الميزة المطلقة لا تستطيع ان تفسر الا جزءا صغيرا جدا من التجارة الدولية في الوقت الحاضر , ذلك الذي يتم بين الأقطار المتقدمة والنامية .</a:t>
            </a:r>
          </a:p>
          <a:p>
            <a:pPr algn="just"/>
            <a:r>
              <a:rPr lang="ar-IQ" sz="2400" b="1" dirty="0">
                <a:solidFill>
                  <a:schemeClr val="tx2"/>
                </a:solidFill>
                <a:latin typeface="+mn-lt"/>
                <a:cs typeface="+mn-cs"/>
              </a:rPr>
              <a:t>2- ان الميزة المطلقة ما هي الإحالة خاصة من نظرية اكثر عموما منها الا وهي نظرية الميزة النسبية .</a:t>
            </a:r>
          </a:p>
          <a:p>
            <a:pPr algn="just"/>
            <a:r>
              <a:rPr lang="ar-IQ" sz="2400" b="1" dirty="0">
                <a:solidFill>
                  <a:schemeClr val="tx2"/>
                </a:solidFill>
                <a:latin typeface="+mn-lt"/>
                <a:cs typeface="+mn-cs"/>
              </a:rPr>
              <a:t>3 - ان نظرية الميزة المطلقة رغم توضيحها لأهمية التجارة وتبيانها للفوائد التي تجنى منها الا انها لم تحاول ان تجيب على السؤال التالي : ما هو مصير الدولة التي لا تتمتع بميزة مطلقة في انتاج سلعة ما ؟</a:t>
            </a:r>
          </a:p>
          <a:p>
            <a:pPr algn="just"/>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ربع نص 3"/>
          <p:cNvSpPr txBox="1">
            <a:spLocks noChangeArrowheads="1"/>
          </p:cNvSpPr>
          <p:nvPr/>
        </p:nvSpPr>
        <p:spPr bwMode="auto">
          <a:xfrm>
            <a:off x="395536" y="260648"/>
            <a:ext cx="8532440" cy="6370975"/>
          </a:xfrm>
          <a:prstGeom prst="rect">
            <a:avLst/>
          </a:prstGeom>
          <a:noFill/>
          <a:ln w="9525">
            <a:noFill/>
            <a:miter lim="800000"/>
            <a:headEnd/>
            <a:tailEnd/>
          </a:ln>
        </p:spPr>
        <p:txBody>
          <a:bodyPr wrap="square">
            <a:spAutoFit/>
          </a:bodyPr>
          <a:lstStyle/>
          <a:p>
            <a:r>
              <a:rPr lang="ar-IQ" sz="2400" b="1" dirty="0">
                <a:solidFill>
                  <a:schemeClr val="tx2"/>
                </a:solidFill>
                <a:latin typeface="+mn-lt"/>
                <a:cs typeface="+mn-cs"/>
              </a:rPr>
              <a:t>ب – الانتقادات الخاصة :</a:t>
            </a:r>
          </a:p>
          <a:p>
            <a:r>
              <a:rPr lang="ar-IQ" sz="2400" b="1" dirty="0">
                <a:solidFill>
                  <a:schemeClr val="tx2"/>
                </a:solidFill>
                <a:latin typeface="+mn-lt"/>
                <a:cs typeface="+mn-cs"/>
              </a:rPr>
              <a:t>1- من غير المعقول ان يتم التبادل مع بلد واحد بل يتم التبادل بين اكثر من بلد واكثر من سلعة واحدة .</a:t>
            </a:r>
          </a:p>
          <a:p>
            <a:r>
              <a:rPr lang="ar-IQ" sz="2400" b="1" dirty="0">
                <a:solidFill>
                  <a:schemeClr val="tx2"/>
                </a:solidFill>
                <a:latin typeface="+mn-lt"/>
                <a:cs typeface="+mn-cs"/>
              </a:rPr>
              <a:t>2- عناصر الإنتاج هي أربعة ) العمل , رأس المال , ارض , تنظيم ( و بمزيج من هذه العناصر نحصل </a:t>
            </a:r>
            <a:r>
              <a:rPr lang="ar-IQ" sz="2400" b="1" dirty="0" err="1">
                <a:solidFill>
                  <a:schemeClr val="tx2"/>
                </a:solidFill>
                <a:latin typeface="+mn-lt"/>
                <a:cs typeface="+mn-cs"/>
              </a:rPr>
              <a:t>هلى</a:t>
            </a:r>
            <a:r>
              <a:rPr lang="ar-IQ" sz="2400" b="1" dirty="0">
                <a:solidFill>
                  <a:schemeClr val="tx2"/>
                </a:solidFill>
                <a:latin typeface="+mn-lt"/>
                <a:cs typeface="+mn-cs"/>
              </a:rPr>
              <a:t> سلعة وليس بالاكتفاء بعنصر العمل فقط .</a:t>
            </a:r>
          </a:p>
          <a:p>
            <a:r>
              <a:rPr lang="ar-IQ" sz="2400" b="1" dirty="0">
                <a:solidFill>
                  <a:schemeClr val="tx2"/>
                </a:solidFill>
                <a:latin typeface="+mn-lt"/>
                <a:cs typeface="+mn-cs"/>
              </a:rPr>
              <a:t>3- ان سياسة حرية التجارة يمكن ان تطبق بين بلدين ولكن بشرط ان يكون البلدين بنفس التطور الاقتصادي والا فإنه اذا تم التبادل التجاري مع الحرية التجارية بين بلدين احدهما متطور وأخر نامي فإن المكاسب ستكون لصالح البلد المتطور على حساب البلد النامي .</a:t>
            </a:r>
          </a:p>
          <a:p>
            <a:r>
              <a:rPr lang="ar-IQ" sz="2400" b="1" dirty="0">
                <a:solidFill>
                  <a:schemeClr val="tx2"/>
                </a:solidFill>
                <a:latin typeface="+mn-lt"/>
                <a:cs typeface="+mn-cs"/>
              </a:rPr>
              <a:t>4- لا يمكن </a:t>
            </a:r>
            <a:r>
              <a:rPr lang="ar-IQ" sz="2400" b="1" dirty="0" err="1">
                <a:solidFill>
                  <a:schemeClr val="tx2"/>
                </a:solidFill>
                <a:latin typeface="+mn-lt"/>
                <a:cs typeface="+mn-cs"/>
              </a:rPr>
              <a:t>ثباات</a:t>
            </a:r>
            <a:r>
              <a:rPr lang="ar-IQ" sz="2400" b="1" dirty="0">
                <a:solidFill>
                  <a:schemeClr val="tx2"/>
                </a:solidFill>
                <a:latin typeface="+mn-lt"/>
                <a:cs typeface="+mn-cs"/>
              </a:rPr>
              <a:t> المستوى التكنلوجي في الإنتاج حيث ان هناك الابتكارات والاختراعات التي تحدث اثناء العمليات الإنتاجية .</a:t>
            </a:r>
          </a:p>
          <a:p>
            <a:r>
              <a:rPr lang="ar-IQ" sz="2400" b="1" dirty="0">
                <a:solidFill>
                  <a:schemeClr val="tx2"/>
                </a:solidFill>
                <a:latin typeface="+mn-lt"/>
                <a:cs typeface="+mn-cs"/>
              </a:rPr>
              <a:t>5- سوق المنافسة التامة هو سوق افتراضي وان الواقع يشير الى العكس من ذلك بمعنى سيادة</a:t>
            </a:r>
          </a:p>
          <a:p>
            <a:r>
              <a:rPr lang="ar-IQ" sz="2400" b="1" dirty="0">
                <a:solidFill>
                  <a:schemeClr val="tx2"/>
                </a:solidFill>
                <a:latin typeface="+mn-lt"/>
                <a:cs typeface="+mn-cs"/>
              </a:rPr>
              <a:t>المنافسة الاحتكارية او المطلقة .</a:t>
            </a:r>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9" name="WordArt 167"/>
          <p:cNvSpPr>
            <a:spLocks noChangeArrowheads="1" noChangeShapeType="1" noTextEdit="1"/>
          </p:cNvSpPr>
          <p:nvPr/>
        </p:nvSpPr>
        <p:spPr bwMode="auto">
          <a:xfrm>
            <a:off x="1665267" y="431780"/>
            <a:ext cx="6075085" cy="357190"/>
          </a:xfrm>
          <a:prstGeom prst="rect">
            <a:avLst/>
          </a:prstGeom>
        </p:spPr>
        <p:txBody>
          <a:bodyPr wrap="none" fromWordArt="1">
            <a:prstTxWarp prst="textPlain">
              <a:avLst>
                <a:gd name="adj" fmla="val 50380"/>
              </a:avLst>
            </a:prstTxWarp>
          </a:bodyPr>
          <a:lstStyle/>
          <a:p>
            <a:pPr algn="ctr" fontAlgn="auto">
              <a:spcBef>
                <a:spcPts val="0"/>
              </a:spcBef>
              <a:spcAft>
                <a:spcPts val="0"/>
              </a:spcAft>
              <a:defRPr/>
            </a:pPr>
            <a:endParaRPr lang="ar-IQ" sz="2000" kern="10" dirty="0">
              <a:ln w="9525">
                <a:solidFill>
                  <a:srgbClr val="FF0066"/>
                </a:solidFill>
                <a:round/>
                <a:headEnd/>
                <a:tailEnd/>
              </a:ln>
              <a:solidFill>
                <a:schemeClr val="bg1"/>
              </a:solidFill>
              <a:effectLst>
                <a:glow rad="63500">
                  <a:schemeClr val="accent1">
                    <a:satMod val="175000"/>
                    <a:alpha val="40000"/>
                  </a:schemeClr>
                </a:glow>
                <a:outerShdw dist="35921" dir="2700000" algn="ctr" rotWithShape="0">
                  <a:srgbClr val="808080">
                    <a:alpha val="80000"/>
                  </a:srgbClr>
                </a:outerShdw>
              </a:effectLst>
              <a:latin typeface="Arial Black"/>
              <a:cs typeface="DecoType Naskh" pitchFamily="2" charset="-78"/>
            </a:endParaRPr>
          </a:p>
        </p:txBody>
      </p:sp>
      <p:sp>
        <p:nvSpPr>
          <p:cNvPr id="2" name="Rectangle 1"/>
          <p:cNvSpPr/>
          <p:nvPr/>
        </p:nvSpPr>
        <p:spPr>
          <a:xfrm>
            <a:off x="555235" y="25315"/>
            <a:ext cx="8295145" cy="4985980"/>
          </a:xfrm>
          <a:prstGeom prst="rect">
            <a:avLst/>
          </a:prstGeom>
        </p:spPr>
        <p:txBody>
          <a:bodyPr wrap="square">
            <a:spAutoFit/>
          </a:bodyPr>
          <a:lstStyle/>
          <a:p>
            <a:r>
              <a:rPr lang="ar-IQ" b="1" dirty="0">
                <a:solidFill>
                  <a:schemeClr val="tx2"/>
                </a:solidFill>
                <a:latin typeface="+mn-lt"/>
                <a:cs typeface="+mn-cs"/>
              </a:rPr>
              <a:t>ميزان </a:t>
            </a:r>
            <a:r>
              <a:rPr lang="ar-IQ" b="1" dirty="0" smtClean="0">
                <a:solidFill>
                  <a:schemeClr val="tx2"/>
                </a:solidFill>
                <a:latin typeface="+mn-lt"/>
                <a:cs typeface="+mn-cs"/>
              </a:rPr>
              <a:t>المدفوعات</a:t>
            </a:r>
          </a:p>
          <a:p>
            <a:endParaRPr lang="ar-IQ" b="1" dirty="0">
              <a:solidFill>
                <a:schemeClr val="tx2"/>
              </a:solidFill>
              <a:latin typeface="+mn-lt"/>
              <a:cs typeface="+mn-cs"/>
            </a:endParaRPr>
          </a:p>
          <a:p>
            <a:r>
              <a:rPr lang="ar-IQ" b="1" dirty="0">
                <a:solidFill>
                  <a:schemeClr val="tx2"/>
                </a:solidFill>
                <a:latin typeface="+mn-lt"/>
                <a:cs typeface="+mn-cs"/>
              </a:rPr>
              <a:t>يعرف ميزان المدفوعات بأنه سجل منظم أو بيان حسابي شامل لكل المعاملات الاقتصادية التي تتم بين المقيمين في الدولة والمقيمين في الدول الاخرى خلال فترة زمنية عادة ما تكون سنة.</a:t>
            </a:r>
          </a:p>
          <a:p>
            <a:r>
              <a:rPr lang="ar-IQ" b="1" dirty="0">
                <a:solidFill>
                  <a:schemeClr val="tx2"/>
                </a:solidFill>
                <a:latin typeface="+mn-lt"/>
                <a:cs typeface="+mn-cs"/>
              </a:rPr>
              <a:t>كما يعرف ميزان المدفوعات  بأنه بيان اساسي ومنسق لجميع التعاملات الاقتصادية التي تتم بين مواطنين وحكومات ومؤسسات محلية لبلد من البلدان مع مواطني وحكومات ومؤسسات اجنبية، وهو ذو جانبين لتلك المعاملات، كما انه اسلوب لتنظيم المقبوضات والمدفوعات النقدية في تلك المعاملات الدولية خلال مدة زمنية معينة عادة ما تكون سنة. ومن هذا التعريف يتبين ان ميزان المدفوعات يعنى بتسجيل كافة العمليات الاقتصادية التي تقوم بها أي دولة او مؤسساتها المحلية مع العالم الخارجي، وتسجل كافة العمليات التي تقتضي دفع مبالغ من قبل الدولة أو مؤسساتها الى العالم الخارجي في الجانب المدين، فيما تسجل كافة العمليات التي تستدعي استلام الدولة لمبالغ من العالم الخارجي في الجانب الدائن منه . </a:t>
            </a:r>
          </a:p>
          <a:p>
            <a:endParaRPr lang="ar-IQ" sz="2400" b="1" dirty="0"/>
          </a:p>
          <a:p>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0016"/>
            <a:ext cx="8686800" cy="7153400"/>
          </a:xfrm>
        </p:spPr>
        <p:txBody>
          <a:bodyPr/>
          <a:lstStyle/>
          <a:p>
            <a:pPr marL="0" indent="0" algn="just">
              <a:buNone/>
            </a:pPr>
            <a:r>
              <a:rPr lang="ar-IQ" sz="2000" b="1" dirty="0"/>
              <a:t>العناصر الاساسية لميزان المدفوعات</a:t>
            </a:r>
          </a:p>
          <a:p>
            <a:pPr marL="0" indent="0" algn="just">
              <a:buNone/>
            </a:pPr>
            <a:r>
              <a:rPr lang="ar-IQ" sz="2000" b="1" dirty="0"/>
              <a:t>" الجانب الدائن والجانب المدين في حساب ميزان المدفوعات "</a:t>
            </a:r>
          </a:p>
          <a:p>
            <a:pPr marL="0" indent="0" algn="just">
              <a:buNone/>
            </a:pPr>
            <a:r>
              <a:rPr lang="ar-IQ" sz="2000" b="1" dirty="0"/>
              <a:t>في مسار الصفقات التجارية الدولية للبلد ، محاسب ميزان المدفوعات يوظف تشكيلة متنوعة من الاجراءات، لسنا بحاجة لان نقلق بشأن جميع التفاصيل لأننا نبحث فقط عن معرفة عملية عن الحسابات لغرض تفسير وفهم الاتجاهات الاقتصادية العامة، الاحداث، والسياسات .</a:t>
            </a:r>
          </a:p>
          <a:p>
            <a:pPr marL="0" indent="0" algn="just">
              <a:buNone/>
            </a:pPr>
            <a:r>
              <a:rPr lang="ar-IQ" sz="2000" b="1" dirty="0"/>
              <a:t>ومع ذلك، فأنه من الاساسي فهم نظام تصنيف الارصدة الدائنة والارصدة المدينة. كقاعدة عمل عامة، فقرات الرصيد الدائن في حساب ميزان المدفوعات تعكس الصفقات التجارية التي تعطي ارتفاعا للمدفوعات باتجاه الداخل ( داخل الاقتصاد الوطني ). </a:t>
            </a:r>
          </a:p>
          <a:p>
            <a:pPr marL="0" indent="0" algn="just">
              <a:buNone/>
            </a:pPr>
            <a:r>
              <a:rPr lang="ar-IQ" sz="2000" b="1" dirty="0"/>
              <a:t>الفقرات الرئيسية هي الصادرات، تدفقات الاستثمار الاجنبي الى الاقتصاد الوطني، ومقبوضات الفائدة والاسهم المالية المتأتية من استثمارات البلد في الخارج.</a:t>
            </a:r>
          </a:p>
          <a:p>
            <a:pPr marL="0" indent="0" algn="just">
              <a:buNone/>
            </a:pPr>
            <a:r>
              <a:rPr lang="ar-IQ" sz="2000" b="1" dirty="0"/>
              <a:t>من خلال الاصطلاح، فقرات الرصيد الدائن ( التي تعطي ارتفاعا في المدفوعات المتدفقة للداخل) سجلت بإشارة موجبة .</a:t>
            </a:r>
          </a:p>
          <a:p>
            <a:pPr marL="0" indent="0" algn="just">
              <a:buNone/>
            </a:pPr>
            <a:r>
              <a:rPr lang="ar-IQ" sz="2000" b="1" dirty="0"/>
              <a:t>فقرات الرصيد المدين في حسابات ميزان المدفوعات تعكس الصفقات التجارية التي تعطي ارتفاعا للمدفوعات المتجهة الى خارج الاقتصاد الوطني.</a:t>
            </a:r>
          </a:p>
          <a:p>
            <a:pPr marL="0" indent="0" algn="just">
              <a:buNone/>
            </a:pPr>
            <a:r>
              <a:rPr lang="ar-IQ" sz="2000" b="1" dirty="0"/>
              <a:t>الفقرات الرئيسية هي الاستيرادات، الاستثمارات التي تقوم بها البلدان الاجنبية من خلال المقيمين المحليين، ومدفوعات الفائدة والاسهم المالية التي يقدمها البلد على الاستثمارات التي يقوم بها المستثمرون الأجانب.</a:t>
            </a:r>
            <a:endParaRPr lang="ar-IQ" sz="2000" b="1" dirty="0"/>
          </a:p>
        </p:txBody>
      </p:sp>
    </p:spTree>
    <p:extLst>
      <p:ext uri="{BB962C8B-B14F-4D97-AF65-F5344CB8AC3E}">
        <p14:creationId xmlns:p14="http://schemas.microsoft.com/office/powerpoint/2010/main" val="1899813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741368"/>
          </a:xfrm>
        </p:spPr>
        <p:txBody>
          <a:bodyPr/>
          <a:lstStyle/>
          <a:p>
            <a:pPr marL="0" indent="0" algn="just">
              <a:buNone/>
            </a:pPr>
            <a:r>
              <a:rPr lang="ar-IQ" sz="2000" b="1" dirty="0"/>
              <a:t>من خلال الاصطلاح، فقرات الرصيد المدين ( التي قادت الى مدفوعات متدفقة للخارج ) سجلت بإشارة سالبة .</a:t>
            </a:r>
          </a:p>
          <a:p>
            <a:pPr marL="0" indent="0" algn="just">
              <a:buNone/>
            </a:pPr>
            <a:r>
              <a:rPr lang="ar-IQ" sz="2000" b="1" dirty="0"/>
              <a:t>الفقرات صنفت الى اربعة مجاميع رئيسية تناقش كالآتي :</a:t>
            </a:r>
          </a:p>
          <a:p>
            <a:pPr marL="0" indent="0" algn="just">
              <a:buNone/>
            </a:pPr>
            <a:r>
              <a:rPr lang="ar-IQ" sz="2000" b="1" dirty="0"/>
              <a:t>المجموعة الاولى : الحساب الجاري</a:t>
            </a:r>
          </a:p>
          <a:p>
            <a:pPr marL="0" indent="0" algn="just">
              <a:buNone/>
            </a:pPr>
            <a:r>
              <a:rPr lang="ar-IQ" sz="2000" b="1" dirty="0"/>
              <a:t>فقرات الجانب الدائن ( إشارة +) تتضمن الصادرات من السلع والخدمات، الدخل ( مثل الفائدة والأسهم المالية) المستلمة من الاستثمارات في الخارج، دخل العامل ( مثل الاجور ) المكتسبة في الخارج ( أي أجور المواطنين العاملين في الخارج )، وفقرة التحويل من طرف واحد متمثلة بالهبات المستلمة من الخارج. </a:t>
            </a:r>
          </a:p>
          <a:p>
            <a:pPr marL="0" indent="0" algn="just">
              <a:buNone/>
            </a:pPr>
            <a:r>
              <a:rPr lang="ar-IQ" sz="2000" b="1" dirty="0"/>
              <a:t>فقرات الرصيد المدين ( إشارة -) هي الاستيرادات من السلع والخدمات، الدخل المدفوع للمقيمين من البلدان الأخرى من الاستثمارات وخدمات العامل الاجنبي في البلد، والتحويلات من طرف واحد متمثلة بالهبات المرسلة الى الخارج .</a:t>
            </a:r>
            <a:endParaRPr lang="ar-IQ" sz="2000" b="1" dirty="0"/>
          </a:p>
        </p:txBody>
      </p:sp>
    </p:spTree>
    <p:extLst>
      <p:ext uri="{BB962C8B-B14F-4D97-AF65-F5344CB8AC3E}">
        <p14:creationId xmlns:p14="http://schemas.microsoft.com/office/powerpoint/2010/main" val="1289537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60648"/>
            <a:ext cx="8686800" cy="5819477"/>
          </a:xfrm>
        </p:spPr>
        <p:txBody>
          <a:bodyPr/>
          <a:lstStyle/>
          <a:p>
            <a:pPr marL="0" indent="0">
              <a:buNone/>
            </a:pPr>
            <a:r>
              <a:rPr lang="ar-IQ" sz="1800" b="1" dirty="0"/>
              <a:t>الاختلال في ميزان المدفوعات وأسبابه </a:t>
            </a:r>
          </a:p>
          <a:p>
            <a:pPr marL="0" indent="0">
              <a:buNone/>
            </a:pPr>
            <a:r>
              <a:rPr lang="ar-IQ" sz="1800" b="1" dirty="0"/>
              <a:t>ان التوازن المحاسبي لميزان المدفوعات بموجب طريقة القيد المزدوج يخفي وراءه حقيقة الوضع الاقتصادي لهذا الميزان، أي إمكانية حدوث اختلال بالمعنى الاقتصادي، وتوجد أسباب عديدة تؤدي الى هذا الخلل، والتي يمكن اجمالها كالتالي:</a:t>
            </a:r>
          </a:p>
          <a:p>
            <a:pPr marL="0" indent="0">
              <a:buNone/>
            </a:pPr>
            <a:r>
              <a:rPr lang="ar-IQ" sz="1800" b="1" dirty="0"/>
              <a:t>1- الاضطرابات القصيرة الأجل :</a:t>
            </a:r>
          </a:p>
          <a:p>
            <a:pPr marL="0" indent="0">
              <a:buNone/>
            </a:pPr>
            <a:r>
              <a:rPr lang="ar-IQ" sz="1800" b="1" dirty="0"/>
              <a:t>ومنها الآفات التي تصيب المحاصيل الزراعية، خاصة تلك التي تصيب المحاصيل التي تعتمد عليها الدولة في التصدير، الأمر الذي يسبب خللا في ميزان المدفوعات، كذلك يحصل هذا الاختلال في أوقات الحروب، والتغيرات الموسمية التي تحصل لعدد من البلدان النامية الزراعية. </a:t>
            </a:r>
          </a:p>
          <a:p>
            <a:pPr marL="0" indent="0">
              <a:buNone/>
            </a:pPr>
            <a:r>
              <a:rPr lang="ar-IQ" sz="1800" b="1" dirty="0"/>
              <a:t>2- التغيرات في الدخل النقدي :</a:t>
            </a:r>
          </a:p>
          <a:p>
            <a:pPr marL="0" indent="0">
              <a:buNone/>
            </a:pPr>
            <a:r>
              <a:rPr lang="ar-IQ" sz="1800" b="1" dirty="0"/>
              <a:t>يتغير الدخل في حالة الدورات التجارية، إذ من الممكن أن يكون البلد في حالة تضخم أو انكماش، فإذا حصل تضخم فان هذا يعني إن الطلب الكلي على السلع والخدمات يتجاوز الانتاج الكلي المحلي وهذا يقود الى عجز لأن الطلب الفائض سينصب على الاستيرادات.</a:t>
            </a:r>
          </a:p>
          <a:p>
            <a:pPr marL="0" indent="0">
              <a:buNone/>
            </a:pPr>
            <a:endParaRPr lang="ar-IQ" dirty="0"/>
          </a:p>
        </p:txBody>
      </p:sp>
    </p:spTree>
    <p:extLst>
      <p:ext uri="{BB962C8B-B14F-4D97-AF65-F5344CB8AC3E}">
        <p14:creationId xmlns:p14="http://schemas.microsoft.com/office/powerpoint/2010/main" val="3688953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16632"/>
            <a:ext cx="8686800" cy="5963493"/>
          </a:xfrm>
        </p:spPr>
        <p:txBody>
          <a:bodyPr/>
          <a:lstStyle/>
          <a:p>
            <a:pPr marL="0" indent="0">
              <a:buNone/>
            </a:pPr>
            <a:r>
              <a:rPr lang="ar-IQ" sz="1800" b="1" dirty="0"/>
              <a:t>3</a:t>
            </a:r>
            <a:r>
              <a:rPr lang="ar-IQ" sz="1800" b="1" dirty="0" smtClean="0"/>
              <a:t>- </a:t>
            </a:r>
            <a:r>
              <a:rPr lang="ar-IQ" sz="1800" b="1" dirty="0"/>
              <a:t>التغيرات الهيكلية :</a:t>
            </a:r>
          </a:p>
          <a:p>
            <a:pPr marL="0" indent="0">
              <a:buNone/>
            </a:pPr>
            <a:r>
              <a:rPr lang="ar-IQ" sz="1800" b="1" dirty="0"/>
              <a:t>إذا كانت التغيرات في الدخل القومي هي تغيرات في النشاط الاقتصادي، فإن التغير </a:t>
            </a:r>
            <a:r>
              <a:rPr lang="ar-IQ" sz="1800" b="1" dirty="0" err="1"/>
              <a:t>العيكلي</a:t>
            </a:r>
            <a:r>
              <a:rPr lang="ar-IQ" sz="1800" b="1" dirty="0"/>
              <a:t> يقتصر على قطاع واحد من الاقتصاد القومي، ويمكن أن يحصل هذا في جانب الطلب أو جانب العرض، فظروف العرض تتغير عندما تستنزف الموارد الطبيعية وترتفع التكاليف، أو عندما يكون هناك اختراع أو تحسين في طرائق الانتاج فيؤدي الى تخفيض التكاليف وزيادة الانتاج. إن هذا يمثل اختلالا هيكليا على مستوى العرض والطلب على السلع.</a:t>
            </a:r>
          </a:p>
          <a:p>
            <a:pPr marL="0" indent="0">
              <a:buNone/>
            </a:pPr>
            <a:r>
              <a:rPr lang="ar-IQ" sz="1800" b="1" dirty="0"/>
              <a:t>كما إن هناك اختلالا هيكليا على مستوى عوامل الانتاج، وهذا يحدث إذا كانت أسعار عوامل الانتاج لا تعكس صورة حقيقية لمدى توافر هذه العوامل. وقد لا ينعكس أثر هذا الاختلال مباشرة على ميزان المدفوعات إذ قد يتكيف اقتصاد الدولة مع الوضع المختل.</a:t>
            </a:r>
          </a:p>
          <a:p>
            <a:pPr marL="0" indent="0">
              <a:buNone/>
            </a:pPr>
            <a:r>
              <a:rPr lang="ar-IQ" sz="1800" b="1" dirty="0"/>
              <a:t>ولإيضاح ذلك نفترض أن الدولة في وضع توازني، ومن ثم فإن أسعار عوامل الإنتاج تعكس نسب توافر هذه العوامل إلا أنه نتيجة لضغط النقابات العمالية ارتفعت الأجور بمعدلات تفوق إنتاجية العامل الأمر الذي ترتب عليه تحول الصناعات الى اساليب انتاجية تستخدم نسبة اقل من العمل </a:t>
            </a:r>
            <a:r>
              <a:rPr lang="ar-IQ" sz="1800" b="1" dirty="0" err="1"/>
              <a:t>ونيبة</a:t>
            </a:r>
            <a:r>
              <a:rPr lang="ar-IQ" sz="1800" b="1" dirty="0"/>
              <a:t> اقل من راس المال، ومن شأن ذلك حصول بطالة هيكلية في الدولة، وهذا يعني إن التوازن في ميزان المدفوعات ممكن لكن على حساب البطالة والاختلال الهيكلي.</a:t>
            </a:r>
          </a:p>
          <a:p>
            <a:pPr marL="0" indent="0">
              <a:buNone/>
            </a:pPr>
            <a:r>
              <a:rPr lang="ar-IQ" sz="1800" b="1" dirty="0"/>
              <a:t>4- حركة رؤوس الأموال :</a:t>
            </a:r>
          </a:p>
          <a:p>
            <a:pPr marL="0" indent="0">
              <a:buNone/>
            </a:pPr>
            <a:r>
              <a:rPr lang="ar-IQ" sz="1800" b="1" dirty="0"/>
              <a:t>يعد هروب رأس المال مثالا على الحركة الكبيرة لرأس المال، إن الدول المتخلفة على العموم تعاني من قصور في رأس المال وذلك لانخفاض الدخل ومن ثم الميل الحدي للادخار، ومما يزيد الأمر سوءا هرب رأس المال منها خوفا من التأميم والمصادرة والاضطرابات السياسية.</a:t>
            </a:r>
          </a:p>
          <a:p>
            <a:pPr marL="0" indent="0">
              <a:buNone/>
            </a:pPr>
            <a:endParaRPr lang="ar-IQ" dirty="0"/>
          </a:p>
        </p:txBody>
      </p:sp>
    </p:spTree>
    <p:extLst>
      <p:ext uri="{BB962C8B-B14F-4D97-AF65-F5344CB8AC3E}">
        <p14:creationId xmlns:p14="http://schemas.microsoft.com/office/powerpoint/2010/main" val="11429427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1212</TotalTime>
  <Words>1103</Words>
  <Application>Microsoft Office PowerPoint</Application>
  <PresentationFormat>عرض على الشاشة (3:4)‏</PresentationFormat>
  <Paragraphs>43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رحلة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icc</dc:creator>
  <cp:lastModifiedBy>almarsa</cp:lastModifiedBy>
  <cp:revision>153</cp:revision>
  <dcterms:created xsi:type="dcterms:W3CDTF">2013-04-17T19:57:04Z</dcterms:created>
  <dcterms:modified xsi:type="dcterms:W3CDTF">2018-12-25T19:01:51Z</dcterms:modified>
</cp:coreProperties>
</file>